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0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4" r:id="rId3"/>
    <p:sldId id="275" r:id="rId4"/>
    <p:sldId id="277" r:id="rId5"/>
    <p:sldId id="276" r:id="rId6"/>
    <p:sldId id="278" r:id="rId7"/>
    <p:sldId id="279" r:id="rId8"/>
    <p:sldId id="280" r:id="rId9"/>
    <p:sldId id="281" r:id="rId10"/>
    <p:sldId id="282" r:id="rId11"/>
    <p:sldId id="283" r:id="rId1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4C30B-1D5F-43A6-98E5-F556C26BDF2A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90A46-DE56-4C89-9D43-992109990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986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95572-F596-48F9-9CCF-E1FA9772839A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8CC71-6B47-43D5-9A01-97699A2BC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78186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8CC71-6B47-43D5-9A01-97699A2BCBD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376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A952-95E3-47E4-8ED7-4F4E64FDCF4D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No.2019-●●●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43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039E-7121-45B8-91B4-58E5401BA96B}" type="datetime1">
              <a:rPr kumimoji="1" lang="ja-JP" altLang="en-US" smtClean="0"/>
              <a:t>2023/3/14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764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DF76-41C2-4AC3-86F2-6C97FDB5F416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80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10DB-E6EA-435F-8E8C-95126461C911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224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21247" y="6526484"/>
            <a:ext cx="2133600" cy="365125"/>
          </a:xfrm>
        </p:spPr>
        <p:txBody>
          <a:bodyPr/>
          <a:lstStyle/>
          <a:p>
            <a:fld id="{0760380F-62EF-4B2A-8335-7409416CC849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9" name="スライド番号プレースホルダー 1"/>
          <p:cNvSpPr txBox="1">
            <a:spLocks/>
          </p:cNvSpPr>
          <p:nvPr userDrawn="1"/>
        </p:nvSpPr>
        <p:spPr>
          <a:xfrm>
            <a:off x="6951307" y="64839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FA737B-B12D-45C5-9E9C-6F0A8012A964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1233" y="26895"/>
            <a:ext cx="8229600" cy="618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8599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B950-F081-488A-BD3C-89BF0E2F9D70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51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6D70-EAD7-422F-B64C-93C96D43B9B9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1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D56-45C5-46A6-93B4-38086B63F2C8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90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206F-2E1D-4DBD-9268-96C65827FFDB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16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8C19-0A23-4194-847E-6B7A2D1773F0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12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A09-3BBA-4288-9782-28F7FD6DE372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75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685B-F366-4D8D-AC0D-83BB173C7D6E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9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9EB3-CC6A-41A8-9AE7-C5442F8318CB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13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4A1F-1C82-4F1E-B65C-6CA7B0C5A4AA}" type="datetime1">
              <a:rPr kumimoji="1" lang="ja-JP" altLang="en-US" smtClean="0"/>
              <a:t>2023/3/14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38784-CD89-46A2-BDD4-917FEAAF8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3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920880" cy="1446118"/>
          </a:xfrm>
          <a:noFill/>
        </p:spPr>
        <p:txBody>
          <a:bodyPr>
            <a:noAutofit/>
          </a:bodyPr>
          <a:lstStyle/>
          <a:p>
            <a:r>
              <a:rPr kumimoji="1" lang="ja-JP" altLang="en-US" sz="2000" b="1" dirty="0" smtClean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伊藤園共同研究公募制度</a:t>
            </a:r>
            <a:r>
              <a:rPr kumimoji="1" lang="en-US" altLang="ja-JP" sz="2400" b="1" dirty="0" smtClean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kumimoji="1" lang="en-US" altLang="ja-JP" sz="2400" b="1" dirty="0" smtClean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05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en-US" altLang="ja-JP" sz="3200" b="1" dirty="0" smtClean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kumimoji="1" lang="en-US" altLang="ja-JP" sz="3200" b="1" dirty="0" smtClean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共同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研究申請書</a:t>
            </a:r>
            <a:endParaRPr kumimoji="1" lang="ja-JP" altLang="en-US" b="1" dirty="0">
              <a:effectLst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サブタイトル 5"/>
          <p:cNvSpPr>
            <a:spLocks noGrp="1"/>
          </p:cNvSpPr>
          <p:nvPr>
            <p:ph type="subTitle" idx="4294967295"/>
          </p:nvPr>
        </p:nvSpPr>
        <p:spPr>
          <a:xfrm>
            <a:off x="1403649" y="4221088"/>
            <a:ext cx="6624736" cy="1512168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None/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申請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日：　　　　　年　　　月　　　日　</a:t>
            </a:r>
            <a:endParaRPr kumimoji="1" lang="en-US" altLang="ja-JP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None/>
            </a:pP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所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属</a:t>
            </a:r>
            <a:r>
              <a:rPr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：　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None/>
            </a:pP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申請者：　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88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６</a:t>
            </a:r>
            <a:r>
              <a:rPr lang="ja-JP" altLang="en-US" sz="2400" dirty="0" smtClean="0">
                <a:solidFill>
                  <a:schemeClr val="tx1"/>
                </a:solidFill>
              </a:rPr>
              <a:t>．その他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3568" y="683065"/>
            <a:ext cx="7992888" cy="657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共同研究を進めるに</a:t>
            </a:r>
            <a:r>
              <a:rPr lang="ja-JP" altLang="en-US" dirty="0" smtClean="0">
                <a:solidFill>
                  <a:schemeClr val="tx1"/>
                </a:solidFill>
              </a:rPr>
              <a:t>あたって、研究分担、費用の支払い条件等、ご要望があればご記入ください。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23728" y="6309320"/>
            <a:ext cx="6472336" cy="368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8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36984" y="329226"/>
            <a:ext cx="3570208" cy="769441"/>
          </a:xfrm>
        </p:spPr>
        <p:txBody>
          <a:bodyPr wrap="none">
            <a:spAutoFit/>
          </a:bodyPr>
          <a:lstStyle/>
          <a:p>
            <a:r>
              <a:rPr lang="ja-JP" altLang="ja-JP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＜留意事項</a:t>
            </a:r>
            <a:r>
              <a:rPr lang="ja-JP" altLang="ja-JP" kern="1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＞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607288" y="1196752"/>
            <a:ext cx="794682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ja-JP" kern="100" dirty="0" smtClean="0">
                <a:latin typeface="+mn-ea"/>
                <a:cs typeface="Times New Roman" panose="02020603050405020304" pitchFamily="18" charset="0"/>
              </a:rPr>
              <a:t>機密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保持契約の締結が必要な機密情報は記入しないで下さい。</a:t>
            </a: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記入欄の大きさは改行により適宜ご変更ください。本書式に文字数制限はありません。複数頁にわたって記載いただいても結構です。</a:t>
            </a: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図表を含めたい場合は本書式に貼付するか、別途補足資料として添付してください。ただし、送付時の容量が合計</a:t>
            </a:r>
            <a:r>
              <a:rPr lang="ja-JP" altLang="ja-JP" kern="100" dirty="0" smtClean="0">
                <a:latin typeface="+mn-ea"/>
                <a:cs typeface="Times New Roman" panose="02020603050405020304" pitchFamily="18" charset="0"/>
              </a:rPr>
              <a:t>で</a:t>
            </a:r>
            <a:r>
              <a:rPr lang="en-US" altLang="ja-JP" kern="100" dirty="0" smtClean="0">
                <a:latin typeface="+mn-ea"/>
                <a:cs typeface="Times New Roman" panose="02020603050405020304" pitchFamily="18" charset="0"/>
              </a:rPr>
              <a:t>5 </a:t>
            </a:r>
            <a:r>
              <a:rPr lang="en-US" altLang="ja-JP" kern="100" dirty="0">
                <a:latin typeface="+mn-ea"/>
                <a:cs typeface="Times New Roman" panose="02020603050405020304" pitchFamily="18" charset="0"/>
              </a:rPr>
              <a:t>MB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以下になるようお願いいたします。</a:t>
            </a: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添付いただく補足資料は、文献・特許・学会報告・他の競争的資金申請書・報告書など形式を問いませんが、非機密情報のみでお願いいたします。</a:t>
            </a: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記入して頂いた所属機関・所属住所・氏名などの個人を特定できる情報の取り扱いに関しては</a:t>
            </a:r>
            <a:r>
              <a:rPr lang="ja-JP" altLang="ja-JP" kern="100" dirty="0" smtClean="0">
                <a:latin typeface="+mn-ea"/>
                <a:cs typeface="Times New Roman" panose="02020603050405020304" pitchFamily="18" charset="0"/>
              </a:rPr>
              <a:t>、</a:t>
            </a:r>
            <a:r>
              <a:rPr lang="ja-JP" altLang="en-US" kern="100" dirty="0" smtClean="0">
                <a:latin typeface="+mn-ea"/>
                <a:cs typeface="Times New Roman" panose="02020603050405020304" pitchFamily="18" charset="0"/>
              </a:rPr>
              <a:t>伊藤園ホームページ</a:t>
            </a:r>
            <a:r>
              <a:rPr lang="ja-JP" altLang="ja-JP" kern="100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「プライバシーポリシー」をご参照ください。</a:t>
            </a:r>
            <a:endParaRPr lang="ja-JP" altLang="ja-JP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193977"/>
              </p:ext>
            </p:extLst>
          </p:nvPr>
        </p:nvGraphicFramePr>
        <p:xfrm>
          <a:off x="539552" y="764704"/>
          <a:ext cx="8020114" cy="5641354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0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376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0"/>
                <a:gridCol w="13953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204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申請者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氏名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　　　写真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フリガナ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英字表記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年齢　　　　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歳（申請日現在）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714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所属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機関名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2679190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部署等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281075"/>
                  </a:ext>
                </a:extLst>
              </a:tr>
              <a:tr h="4524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役職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住所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〒　　　－　　　　　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96945224"/>
                  </a:ext>
                </a:extLst>
              </a:tr>
              <a:tr h="2743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06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電話番号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E-mail</a:t>
                      </a: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9525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539552" y="44624"/>
            <a:ext cx="4109989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１</a:t>
            </a:r>
            <a:r>
              <a:rPr lang="ja-JP" altLang="en-US" sz="2400" dirty="0" smtClean="0">
                <a:solidFill>
                  <a:schemeClr val="tx1"/>
                </a:solidFill>
              </a:rPr>
              <a:t>．共同研究申請者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175837"/>
              </p:ext>
            </p:extLst>
          </p:nvPr>
        </p:nvGraphicFramePr>
        <p:xfrm>
          <a:off x="683568" y="1228028"/>
          <a:ext cx="7776864" cy="1768924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研究テーマ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2679190"/>
                  </a:ext>
                </a:extLst>
              </a:tr>
              <a:tr h="452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研究期間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　　　　　月　～　　　　　　年　　　　　月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281075"/>
                  </a:ext>
                </a:extLst>
              </a:tr>
              <a:tr h="452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申請費用総額</a:t>
                      </a:r>
                      <a:r>
                        <a:rPr kumimoji="1" lang="ja-JP" alt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*</a:t>
                      </a:r>
                      <a:endParaRPr kumimoji="1" lang="en-US" altLang="ja-JP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　　　　　　　　　　　　円（消費税含む）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２</a:t>
            </a:r>
            <a:r>
              <a:rPr lang="ja-JP" altLang="en-US" sz="2400" dirty="0" smtClean="0">
                <a:solidFill>
                  <a:schemeClr val="tx1"/>
                </a:solidFill>
              </a:rPr>
              <a:t>．申請する共同研究テーマと申請費用総額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331705"/>
              </p:ext>
            </p:extLst>
          </p:nvPr>
        </p:nvGraphicFramePr>
        <p:xfrm>
          <a:off x="697377" y="4437112"/>
          <a:ext cx="7776865" cy="2011860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0201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助成金名称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期間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助成額（円）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2679190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281075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715132" y="3736022"/>
            <a:ext cx="77768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本研究に関して受けた他の助成金名称、期間、助成額があれば以下に記入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（無い場合は　「なし」　とご記入ください。以下同様）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83568" y="764704"/>
            <a:ext cx="77768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申請概要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83768" y="3068960"/>
            <a:ext cx="4392488" cy="297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上限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3,000,000</a:t>
            </a:r>
            <a:r>
              <a:rPr kumimoji="1" lang="ja-JP" altLang="en-US" sz="1200" smtClean="0">
                <a:solidFill>
                  <a:schemeClr val="tx1"/>
                </a:solidFill>
              </a:rPr>
              <a:t>円（消費税込み）として、ご記入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ください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3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３</a:t>
            </a:r>
            <a:r>
              <a:rPr lang="ja-JP" altLang="en-US" sz="2400" dirty="0" smtClean="0">
                <a:solidFill>
                  <a:schemeClr val="tx1"/>
                </a:solidFill>
              </a:rPr>
              <a:t>．申請費用の使途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979126"/>
              </p:ext>
            </p:extLst>
          </p:nvPr>
        </p:nvGraphicFramePr>
        <p:xfrm>
          <a:off x="681312" y="1052736"/>
          <a:ext cx="7776865" cy="4694340"/>
        </p:xfrm>
        <a:graphic>
          <a:graphicData uri="http://schemas.openxmlformats.org/drawingml/2006/table">
            <a:tbl>
              <a:tblPr/>
              <a:tblGrid>
                <a:gridCol w="22996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770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0201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科目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内訳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金額（円）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2679190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281075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649312" y="5805264"/>
            <a:ext cx="77768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記入欄が足りない場合は、行またはスライドを増やしてご記入ください。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08104" y="683064"/>
            <a:ext cx="2918072" cy="297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2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消費税込みの金額をご記入ください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7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４</a:t>
            </a:r>
            <a:r>
              <a:rPr lang="ja-JP" altLang="en-US" sz="2400" dirty="0" smtClean="0">
                <a:solidFill>
                  <a:schemeClr val="tx1"/>
                </a:solidFill>
              </a:rPr>
              <a:t>．共同研究の実施する上での考慮事項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801012"/>
              </p:ext>
            </p:extLst>
          </p:nvPr>
        </p:nvGraphicFramePr>
        <p:xfrm>
          <a:off x="683567" y="1196752"/>
          <a:ext cx="7776865" cy="2011860"/>
        </p:xfrm>
        <a:graphic>
          <a:graphicData uri="http://schemas.openxmlformats.org/drawingml/2006/table">
            <a:tbl>
              <a:tblPr/>
              <a:tblGrid>
                <a:gridCol w="16561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44216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氏名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所属機関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役職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2679190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281075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683568" y="764704"/>
            <a:ext cx="77768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予定している共同研究者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55576" y="3212976"/>
            <a:ext cx="77768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記入欄が足りない場合は、行またはスライドを増やしてご記入ください。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83568" y="3789040"/>
            <a:ext cx="77768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考慮すべき特許等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86324"/>
              </p:ext>
            </p:extLst>
          </p:nvPr>
        </p:nvGraphicFramePr>
        <p:xfrm>
          <a:off x="683568" y="4221088"/>
          <a:ext cx="7776866" cy="1859430"/>
        </p:xfrm>
        <a:graphic>
          <a:graphicData uri="http://schemas.openxmlformats.org/drawingml/2006/table">
            <a:tbl>
              <a:tblPr/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82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24235"/>
                <a:gridCol w="1728194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公開番号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特許番号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（未登録の場合は未記入）</a:t>
                      </a: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出願人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筆頭発明者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2679190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281075"/>
                  </a:ext>
                </a:extLst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4" marR="91454" marT="45735" marB="45735" anchor="ctr" horzOverflow="overflow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683568" y="6093296"/>
            <a:ext cx="77768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記入欄が足りない場合は、行またはスライドを増やしてご記入ください。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５</a:t>
            </a:r>
            <a:r>
              <a:rPr lang="ja-JP" altLang="en-US" sz="2400" dirty="0" smtClean="0">
                <a:solidFill>
                  <a:schemeClr val="tx1"/>
                </a:solidFill>
              </a:rPr>
              <a:t>．申請者の経歴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3568" y="764704"/>
            <a:ext cx="777686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申請者の所属履歴および研究経歴を箇条書きで記載してください。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35968" y="6245696"/>
            <a:ext cx="647233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0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６</a:t>
            </a:r>
            <a:r>
              <a:rPr lang="ja-JP" altLang="en-US" sz="2400" dirty="0" smtClean="0">
                <a:solidFill>
                  <a:schemeClr val="tx1"/>
                </a:solidFill>
              </a:rPr>
              <a:t>．本共同研究に関わる現在までの研究状況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3568" y="764704"/>
            <a:ext cx="770485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本研究に関連するこれまでの研究経過があれば、概要をご記入ください。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また、関連</a:t>
            </a:r>
            <a:r>
              <a:rPr lang="ja-JP" altLang="en-US" dirty="0">
                <a:solidFill>
                  <a:schemeClr val="tx1"/>
                </a:solidFill>
              </a:rPr>
              <a:t>する</a:t>
            </a:r>
            <a:r>
              <a:rPr lang="ja-JP" altLang="en-US" dirty="0" smtClean="0">
                <a:solidFill>
                  <a:schemeClr val="tx1"/>
                </a:solidFill>
              </a:rPr>
              <a:t>論文</a:t>
            </a:r>
            <a:r>
              <a:rPr lang="ja-JP" altLang="en-US" dirty="0">
                <a:solidFill>
                  <a:schemeClr val="tx1"/>
                </a:solidFill>
              </a:rPr>
              <a:t>発表等が</a:t>
            </a:r>
            <a:r>
              <a:rPr lang="ja-JP" altLang="en-US" dirty="0" smtClean="0">
                <a:solidFill>
                  <a:schemeClr val="tx1"/>
                </a:solidFill>
              </a:rPr>
              <a:t>あれば、その学会・書誌等の情報・概要をご記入ください。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35968" y="6245696"/>
            <a:ext cx="647233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６</a:t>
            </a:r>
            <a:r>
              <a:rPr lang="ja-JP" altLang="en-US" sz="2400" dirty="0" smtClean="0">
                <a:solidFill>
                  <a:schemeClr val="tx1"/>
                </a:solidFill>
              </a:rPr>
              <a:t>．これからの研究計画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3568" y="764704"/>
            <a:ext cx="77768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背景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23728" y="6309320"/>
            <a:ext cx="6472336" cy="368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2104" y="3933056"/>
            <a:ext cx="77768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目的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5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39552" y="44624"/>
            <a:ext cx="6336704" cy="63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６</a:t>
            </a:r>
            <a:r>
              <a:rPr lang="ja-JP" altLang="en-US" sz="2400" dirty="0" smtClean="0">
                <a:solidFill>
                  <a:schemeClr val="tx1"/>
                </a:solidFill>
              </a:rPr>
              <a:t>．これからの研究計画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3568" y="764704"/>
            <a:ext cx="77768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実施計画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23728" y="6309320"/>
            <a:ext cx="6472336" cy="368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記入欄が足りない場合は、スライドを増やしてご記入ください。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5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561</Words>
  <Application>Microsoft Office PowerPoint</Application>
  <PresentationFormat>画面に合わせる (4:3)</PresentationFormat>
  <Paragraphs>103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HGP創英角ｺﾞｼｯｸUB</vt:lpstr>
      <vt:lpstr>ＭＳ Ｐゴシック</vt:lpstr>
      <vt:lpstr>ＭＳ 明朝</vt:lpstr>
      <vt:lpstr>メイリオ</vt:lpstr>
      <vt:lpstr>Arial</vt:lpstr>
      <vt:lpstr>Calibri</vt:lpstr>
      <vt:lpstr>Times New Roman</vt:lpstr>
      <vt:lpstr>Wingdings</vt:lpstr>
      <vt:lpstr>Office ​​テーマ</vt:lpstr>
      <vt:lpstr>伊藤園共同研究公募制度 　 共同研究申請書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＜留意事項＞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2023-03-14T00:29:27Z</dcterms:created>
  <dcterms:modified xsi:type="dcterms:W3CDTF">2023-03-14T00:29:42Z</dcterms:modified>
</cp:coreProperties>
</file>